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68" r:id="rId29"/>
    <p:sldId id="370" r:id="rId30"/>
    <p:sldId id="372" r:id="rId31"/>
    <p:sldId id="371" r:id="rId32"/>
    <p:sldId id="373" r:id="rId33"/>
    <p:sldId id="374" r:id="rId34"/>
    <p:sldId id="325" r:id="rId35"/>
    <p:sldId id="336" r:id="rId36"/>
    <p:sldId id="335" r:id="rId37"/>
    <p:sldId id="334" r:id="rId38"/>
    <p:sldId id="328" r:id="rId39"/>
    <p:sldId id="327" r:id="rId40"/>
    <p:sldId id="303" r:id="rId41"/>
    <p:sldId id="338" r:id="rId42"/>
    <p:sldId id="330" r:id="rId43"/>
    <p:sldId id="331" r:id="rId44"/>
    <p:sldId id="339" r:id="rId45"/>
    <p:sldId id="365" r:id="rId46"/>
    <p:sldId id="366" r:id="rId47"/>
    <p:sldId id="369" r:id="rId48"/>
    <p:sldId id="367" r:id="rId49"/>
    <p:sldId id="270" r:id="rId5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6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1164" y="108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artikel/MQTT-Protokoll-fuer-das-Internet-der-Dinge-2168152.html" TargetMode="External"/><Relationship Id="rId7" Type="http://schemas.openxmlformats.org/officeDocument/2006/relationships/hyperlink" Target="http://docs.grafana.org/guides/getting_started/" TargetMode="External"/><Relationship Id="rId2" Type="http://schemas.openxmlformats.org/officeDocument/2006/relationships/hyperlink" Target="https://github.com/sqs-dach/IoT-on-Campus-201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fana.com/" TargetMode="External"/><Relationship Id="rId5" Type="http://schemas.openxmlformats.org/officeDocument/2006/relationships/hyperlink" Target="https://nodered.org/" TargetMode="External"/><Relationship Id="rId4" Type="http://schemas.openxmlformats.org/officeDocument/2006/relationships/hyperlink" Target="https://docs.influxdata.com/influxdb/v1.6/write_protocols/line_protocol_tutorial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Keine 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xmlns="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xmlns="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xmlns="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xmlns="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xmlns="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</a:t>
            </a:r>
            <a:r>
              <a:rPr lang="de-DE" dirty="0" smtClean="0"/>
              <a:t>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Aufteilung verschiedener</a:t>
            </a:r>
            <a:br>
              <a:rPr lang="de-DE" dirty="0" smtClean="0"/>
            </a:br>
            <a:r>
              <a:rPr lang="de-DE" dirty="0" smtClean="0"/>
              <a:t>Abläufe in einzelne</a:t>
            </a:r>
            <a:br>
              <a:rPr lang="de-DE" dirty="0" smtClean="0"/>
            </a:br>
            <a:r>
              <a:rPr lang="de-DE" dirty="0" smtClean="0"/>
              <a:t>Arbeitsbereiche (</a:t>
            </a:r>
            <a:r>
              <a:rPr lang="de-DE" dirty="0" err="1" smtClean="0"/>
              <a:t>Flows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Datenverarbeitung und</a:t>
            </a:r>
            <a:br>
              <a:rPr lang="de-DE" dirty="0" smtClean="0"/>
            </a:br>
            <a:r>
              <a:rPr lang="de-DE" dirty="0" smtClean="0"/>
              <a:t>-manipulation mit </a:t>
            </a:r>
            <a:br>
              <a:rPr lang="de-DE" dirty="0" smtClean="0"/>
            </a:br>
            <a:r>
              <a:rPr lang="de-DE" dirty="0" smtClean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24" y="1511300"/>
            <a:ext cx="6726953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2915816" y="2996952"/>
            <a:ext cx="1296144" cy="1008112"/>
          </a:xfrm>
          <a:prstGeom prst="wedgeRectCallou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2519100" y="3297616"/>
            <a:ext cx="1692188" cy="1767322"/>
          </a:xfrm>
          <a:prstGeom prst="wedgeRectCallout">
            <a:avLst>
              <a:gd name="adj1" fmla="val -67700"/>
              <a:gd name="adj2" fmla="val -4310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err="1" smtClean="0">
                <a:latin typeface="Arial" charset="0"/>
              </a:rPr>
              <a:t>Node</a:t>
            </a:r>
            <a:r>
              <a:rPr lang="de-DE" sz="1600" b="1" dirty="0" smtClean="0">
                <a:latin typeface="Arial" charset="0"/>
              </a:rPr>
              <a:t>-Bereich</a:t>
            </a:r>
            <a:endParaRPr lang="de-DE" sz="16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Nodes können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per </a:t>
            </a:r>
            <a:r>
              <a:rPr lang="de-DE" sz="1200" b="1" dirty="0" err="1" smtClean="0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in den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Arbeitsbereich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geschoben werden</a:t>
            </a:r>
          </a:p>
        </p:txBody>
      </p:sp>
      <p:sp>
        <p:nvSpPr>
          <p:cNvPr id="10" name="Rechteckige Legende 9"/>
          <p:cNvSpPr/>
          <p:nvPr/>
        </p:nvSpPr>
        <p:spPr bwMode="auto">
          <a:xfrm>
            <a:off x="3923928" y="2729936"/>
            <a:ext cx="1692188" cy="267016"/>
          </a:xfrm>
          <a:prstGeom prst="wedgeRectCallout">
            <a:avLst>
              <a:gd name="adj1" fmla="val -35083"/>
              <a:gd name="adj2" fmla="val -110982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smtClean="0">
                <a:latin typeface="Arial" charset="0"/>
              </a:rPr>
              <a:t>Flow-Leiste</a:t>
            </a:r>
            <a:endParaRPr lang="de-DE" sz="1600" b="1" dirty="0">
              <a:latin typeface="Arial" charset="0"/>
            </a:endParaRPr>
          </a:p>
        </p:txBody>
      </p:sp>
      <p:sp>
        <p:nvSpPr>
          <p:cNvPr id="11" name="Rechteckige Legende 10"/>
          <p:cNvSpPr/>
          <p:nvPr/>
        </p:nvSpPr>
        <p:spPr bwMode="auto">
          <a:xfrm>
            <a:off x="4381194" y="4155320"/>
            <a:ext cx="1692188" cy="1405185"/>
          </a:xfrm>
          <a:prstGeom prst="wedgeRectCallout">
            <a:avLst>
              <a:gd name="adj1" fmla="val 36965"/>
              <a:gd name="adj2" fmla="val -9797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smtClean="0">
                <a:latin typeface="Arial" charset="0"/>
              </a:rPr>
              <a:t>Infobereich</a:t>
            </a:r>
            <a:endParaRPr lang="de-DE" sz="16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Informationen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zum ausgewählten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 smtClean="0">
                <a:latin typeface="Arial" charset="0"/>
              </a:rPr>
              <a:t>Node</a:t>
            </a:r>
            <a:r>
              <a:rPr lang="de-DE" sz="1200" b="1" dirty="0" smtClean="0">
                <a:latin typeface="Arial" charset="0"/>
              </a:rPr>
              <a:t>, </a:t>
            </a:r>
            <a:r>
              <a:rPr lang="de-DE" sz="1200" b="1" dirty="0" err="1" smtClean="0">
                <a:latin typeface="Arial" charset="0"/>
              </a:rPr>
              <a:t>Debug</a:t>
            </a:r>
            <a:r>
              <a:rPr lang="de-DE" sz="1200" b="1" dirty="0" smtClean="0">
                <a:latin typeface="Arial" charset="0"/>
              </a:rPr>
              <a:t>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ausgaben</a:t>
            </a:r>
          </a:p>
        </p:txBody>
      </p:sp>
    </p:spTree>
    <p:extLst>
      <p:ext uri="{BB962C8B-B14F-4D97-AF65-F5344CB8AC3E}">
        <p14:creationId xmlns:p14="http://schemas.microsoft.com/office/powerpoint/2010/main" val="215157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0" y="1556792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259632" y="4293096"/>
            <a:ext cx="1512168" cy="648072"/>
          </a:xfrm>
          <a:prstGeom prst="wedgeRectCallout">
            <a:avLst>
              <a:gd name="adj1" fmla="val 15666"/>
              <a:gd name="adj2" fmla="val -21842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Doppelklick öffnet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 Editierfenster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3329642" y="4593346"/>
            <a:ext cx="2826534" cy="1296144"/>
          </a:xfrm>
          <a:prstGeom prst="wedgeRectCallout">
            <a:avLst>
              <a:gd name="adj1" fmla="val 19185"/>
              <a:gd name="adj2" fmla="val -5825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Editierfenster variiert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je nach </a:t>
            </a:r>
            <a:r>
              <a:rPr kumimoji="0" lang="de-DE" sz="12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Hilfe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zum </a:t>
            </a:r>
            <a:r>
              <a:rPr kumimoji="0" lang="de-DE" sz="12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im Infobereich.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5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0" y="1511300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835696" y="4077072"/>
            <a:ext cx="3240360" cy="864096"/>
          </a:xfrm>
          <a:prstGeom prst="wedgeRectCallout">
            <a:avLst>
              <a:gd name="adj1" fmla="val -14199"/>
              <a:gd name="adj2" fmla="val -14920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Ein </a:t>
            </a:r>
            <a:r>
              <a:rPr lang="de-DE" sz="1200" b="1" dirty="0" err="1" smtClean="0">
                <a:latin typeface="Arial" charset="0"/>
              </a:rPr>
              <a:t>Nodeausgang</a:t>
            </a:r>
            <a:r>
              <a:rPr lang="de-DE" sz="1200" b="1" dirty="0" smtClean="0">
                <a:latin typeface="Arial" charset="0"/>
              </a:rPr>
              <a:t> kann mit beliebig vielen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 smtClean="0">
                <a:latin typeface="Arial" charset="0"/>
              </a:rPr>
              <a:t>Nodeeingängen</a:t>
            </a:r>
            <a:r>
              <a:rPr lang="de-DE" sz="1200" b="1" dirty="0" smtClean="0">
                <a:latin typeface="Arial" charset="0"/>
              </a:rPr>
              <a:t> per </a:t>
            </a:r>
            <a:r>
              <a:rPr lang="de-DE" sz="1200" b="1" dirty="0" err="1" smtClean="0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verbunden werden.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4716016" y="5223901"/>
            <a:ext cx="3240360" cy="1229435"/>
          </a:xfrm>
          <a:prstGeom prst="wedgeRectCallout">
            <a:avLst>
              <a:gd name="adj1" fmla="val 35121"/>
              <a:gd name="adj2" fmla="val -16161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Änderungen am Flow werden mittels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 smtClean="0">
                <a:latin typeface="Arial" charset="0"/>
              </a:rPr>
              <a:t>Deploy</a:t>
            </a:r>
            <a:r>
              <a:rPr lang="de-DE" sz="1200" b="1" dirty="0" smtClean="0">
                <a:latin typeface="Arial" charset="0"/>
              </a:rPr>
              <a:t>-Button gespeichert und aktiviert.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8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11" y="1511300"/>
            <a:ext cx="7865979" cy="4951413"/>
          </a:xfrm>
          <a:prstGeom prst="rect">
            <a:avLst/>
          </a:prstGeom>
        </p:spPr>
      </p:pic>
      <p:sp>
        <p:nvSpPr>
          <p:cNvPr id="9" name="Rechteckige Legende 8"/>
          <p:cNvSpPr/>
          <p:nvPr/>
        </p:nvSpPr>
        <p:spPr bwMode="auto">
          <a:xfrm>
            <a:off x="1907704" y="4293096"/>
            <a:ext cx="3240360" cy="864096"/>
          </a:xfrm>
          <a:prstGeom prst="wedgeRectCallout">
            <a:avLst>
              <a:gd name="adj1" fmla="val 65120"/>
              <a:gd name="adj2" fmla="val -12632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Ausgaben können mit Hilfe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des </a:t>
            </a:r>
            <a:r>
              <a:rPr lang="de-DE" sz="1200" b="1" dirty="0" err="1" smtClean="0">
                <a:latin typeface="Arial" charset="0"/>
              </a:rPr>
              <a:t>Debug</a:t>
            </a:r>
            <a:r>
              <a:rPr lang="de-DE" sz="1200" b="1" dirty="0" smtClean="0">
                <a:latin typeface="Arial" charset="0"/>
              </a:rPr>
              <a:t>-Nodes im </a:t>
            </a:r>
            <a:r>
              <a:rPr lang="de-DE" sz="1200" b="1" dirty="0" err="1" smtClean="0">
                <a:latin typeface="Arial" charset="0"/>
              </a:rPr>
              <a:t>debug</a:t>
            </a:r>
            <a:r>
              <a:rPr lang="de-DE" sz="1200" b="1" dirty="0" smtClean="0">
                <a:latin typeface="Arial" charset="0"/>
              </a:rPr>
              <a:t>-Fenster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smtClean="0">
                <a:latin typeface="Arial" charset="0"/>
              </a:rPr>
              <a:t>beobachtet werden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622128" y="2797918"/>
            <a:ext cx="663804" cy="663804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1" y="5601178"/>
            <a:ext cx="1124391" cy="527031"/>
          </a:xfrm>
        </p:spPr>
      </p:pic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514" y="1511300"/>
            <a:ext cx="7304972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4860032" y="5229200"/>
            <a:ext cx="3240360" cy="1233513"/>
          </a:xfrm>
          <a:prstGeom prst="wedgeRectCallout">
            <a:avLst>
              <a:gd name="adj1" fmla="val 1564"/>
              <a:gd name="adj2" fmla="val -79715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UI-Fenster können Werte beobachtet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und Buttons und andere Steuerelemente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geklickt werden.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baseline="0" dirty="0" smtClean="0">
                <a:latin typeface="Arial" charset="0"/>
              </a:rPr>
              <a:t>Neue</a:t>
            </a:r>
            <a:r>
              <a:rPr lang="de-DE" sz="1200" b="1" dirty="0" smtClean="0">
                <a:latin typeface="Arial" charset="0"/>
              </a:rPr>
              <a:t> Elemente können mit den Dashboard-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Nodes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hinzugefügt werden.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35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36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37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DIY – Vorschläge für erste Schritte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Programmierung ESP8266 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 smtClean="0"/>
              <a:t>NodeB</a:t>
            </a:r>
            <a:r>
              <a:rPr lang="de-DE" dirty="0" smtClean="0"/>
              <a:t>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smtClean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</a:t>
            </a:r>
            <a:r>
              <a:rPr lang="de-DE" dirty="0" smtClean="0"/>
              <a:t>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– MQTT Daten </a:t>
            </a:r>
            <a:r>
              <a:rPr lang="de-DE" dirty="0" smtClean="0"/>
              <a:t>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GRAFANA – Datenauswerten</a:t>
            </a: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GITHUB </a:t>
            </a:r>
            <a:r>
              <a:rPr lang="de-DE" dirty="0" err="1" smtClean="0"/>
              <a:t>Repo</a:t>
            </a:r>
            <a:r>
              <a:rPr lang="de-DE" dirty="0" smtClean="0"/>
              <a:t> mit </a:t>
            </a:r>
            <a:r>
              <a:rPr lang="de-DE" dirty="0"/>
              <a:t>Beispielen -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github.com/sqs-dach/IoT-on-Campus-2018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MQTT </a:t>
            </a:r>
            <a:r>
              <a:rPr lang="de-DE" dirty="0"/>
              <a:t>-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www.heise.de/developer/artikel/MQTT-Protokoll-fuer-das-Internet-der-Dinge-2168152.html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INFLUX DB </a:t>
            </a:r>
            <a:r>
              <a:rPr lang="de-DE" dirty="0" smtClean="0">
                <a:hlinkClick r:id="rId4"/>
              </a:rPr>
              <a:t>–</a:t>
            </a:r>
            <a:r>
              <a:rPr lang="de-DE" dirty="0" smtClean="0"/>
              <a:t> Line Protokoll </a:t>
            </a: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://docs.influxdata.com/influxdb/v1.6/write_protocols/line_protocol_tutorial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NODE RED - </a:t>
            </a:r>
            <a:r>
              <a:rPr lang="de-DE" dirty="0">
                <a:hlinkClick r:id="rId5"/>
              </a:rPr>
              <a:t>https://nodered.org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GRAFANA - </a:t>
            </a:r>
            <a:r>
              <a:rPr lang="de-DE" dirty="0">
                <a:hlinkClick r:id="rId6"/>
              </a:rPr>
              <a:t>https://grafana.com</a:t>
            </a:r>
            <a:r>
              <a:rPr lang="de-DE" dirty="0" smtClean="0">
                <a:hlinkClick r:id="rId6"/>
              </a:rPr>
              <a:t>/</a:t>
            </a:r>
            <a:r>
              <a:rPr lang="de-DE" dirty="0" smtClean="0"/>
              <a:t>  </a:t>
            </a:r>
            <a:br>
              <a:rPr lang="de-DE" dirty="0" smtClean="0"/>
            </a:br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r>
              <a:rPr lang="de-DE" dirty="0"/>
              <a:t> - </a:t>
            </a:r>
            <a:r>
              <a:rPr lang="de-DE" dirty="0">
                <a:hlinkClick r:id="rId7"/>
              </a:rPr>
              <a:t>http://docs.grafana.org/guides/getting_started</a:t>
            </a:r>
            <a:r>
              <a:rPr lang="de-DE" dirty="0" smtClean="0">
                <a:hlinkClick r:id="rId7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16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xmlns="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xmlns="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xmlns="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xmlns="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1287</Words>
  <Application>Microsoft Office PowerPoint</Application>
  <PresentationFormat>Bildschirmpräsentation (4:3)</PresentationFormat>
  <Paragraphs>310</Paragraphs>
  <Slides>46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Node-RED</vt:lpstr>
      <vt:lpstr>Node-RED</vt:lpstr>
      <vt:lpstr>Node-RED</vt:lpstr>
      <vt:lpstr>PowerPoint-Präsentation</vt:lpstr>
      <vt:lpstr>PowerPoint-Präsentation</vt:lpstr>
      <vt:lpstr>PowerPoint-Präsentation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Links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rafael</cp:lastModifiedBy>
  <cp:revision>30</cp:revision>
  <dcterms:created xsi:type="dcterms:W3CDTF">2018-08-21T12:49:12Z</dcterms:created>
  <dcterms:modified xsi:type="dcterms:W3CDTF">2018-09-04T15:53:35Z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